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73" r:id="rId10"/>
    <p:sldId id="265" r:id="rId11"/>
    <p:sldId id="266" r:id="rId12"/>
    <p:sldId id="264" r:id="rId13"/>
    <p:sldId id="267" r:id="rId14"/>
    <p:sldId id="268" r:id="rId15"/>
    <p:sldId id="269" r:id="rId16"/>
    <p:sldId id="270" r:id="rId17"/>
    <p:sldId id="272" r:id="rId18"/>
    <p:sldId id="271"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6" d="100"/>
          <a:sy n="36" d="100"/>
        </p:scale>
        <p:origin x="-27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20E1D480-44D1-4301-9238-F98BD4B0E4C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0E1D480-44D1-4301-9238-F98BD4B0E4C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0E1D480-44D1-4301-9238-F98BD4B0E4C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B6C380E-09F4-4DA5-A453-8F60F7B72B68}" type="datetimeFigureOut">
              <a:rPr lang="ar-SA" smtClean="0"/>
              <a:pPr/>
              <a:t>14/03/1437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20E1D480-44D1-4301-9238-F98BD4B0E4CF}"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6C380E-09F4-4DA5-A453-8F60F7B72B68}" type="datetimeFigureOut">
              <a:rPr lang="ar-SA" smtClean="0"/>
              <a:pPr/>
              <a:t>14/03/1437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E1D480-44D1-4301-9238-F98BD4B0E4CF}"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العمليات العقلية</a:t>
            </a:r>
            <a:endParaRPr lang="ar-SA" dirty="0"/>
          </a:p>
        </p:txBody>
      </p:sp>
      <p:sp>
        <p:nvSpPr>
          <p:cNvPr id="3" name="عنوان فرعي 2"/>
          <p:cNvSpPr>
            <a:spLocks noGrp="1"/>
          </p:cNvSpPr>
          <p:nvPr>
            <p:ph type="subTitle" idx="1"/>
          </p:nvPr>
        </p:nvSpPr>
        <p:spPr>
          <a:xfrm>
            <a:off x="571472" y="3786190"/>
            <a:ext cx="7854696" cy="1752600"/>
          </a:xfrm>
        </p:spPr>
        <p:txBody>
          <a:bodyPr>
            <a:normAutofit/>
          </a:bodyPr>
          <a:lstStyle/>
          <a:p>
            <a:pPr algn="ctr"/>
            <a:r>
              <a:rPr lang="ar-IQ" sz="3200" b="1" dirty="0" err="1" smtClean="0">
                <a:solidFill>
                  <a:srgbClr val="FF0000"/>
                </a:solidFill>
              </a:rPr>
              <a:t>الاستاذ</a:t>
            </a:r>
            <a:r>
              <a:rPr lang="ar-IQ" sz="3200" b="1" dirty="0" smtClean="0">
                <a:solidFill>
                  <a:srgbClr val="FF0000"/>
                </a:solidFill>
              </a:rPr>
              <a:t> الدكتور عبد الستار جبار ضمد</a:t>
            </a:r>
            <a:endParaRPr lang="ar-SA" sz="32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14290"/>
            <a:ext cx="8229600" cy="1143000"/>
          </a:xfrm>
          <a:solidFill>
            <a:schemeClr val="tx2">
              <a:lumMod val="40000"/>
              <a:lumOff val="60000"/>
            </a:schemeClr>
          </a:solidFill>
        </p:spPr>
        <p:txBody>
          <a:bodyPr>
            <a:normAutofit/>
          </a:bodyPr>
          <a:lstStyle/>
          <a:p>
            <a:r>
              <a:rPr lang="ar-IQ" b="1" dirty="0"/>
              <a:t>الجهد الكهربائي لجدار الخلية العصبية </a:t>
            </a:r>
            <a:endParaRPr lang="ar-SA" dirty="0"/>
          </a:p>
        </p:txBody>
      </p:sp>
      <p:sp>
        <p:nvSpPr>
          <p:cNvPr id="4" name="عنصر نائب للمحتوى 3"/>
          <p:cNvSpPr>
            <a:spLocks noGrp="1"/>
          </p:cNvSpPr>
          <p:nvPr>
            <p:ph sz="half" idx="2"/>
          </p:nvPr>
        </p:nvSpPr>
        <p:spPr>
          <a:xfrm>
            <a:off x="571472" y="1428736"/>
            <a:ext cx="8115328" cy="4926189"/>
          </a:xfrm>
          <a:gradFill>
            <a:gsLst>
              <a:gs pos="0">
                <a:srgbClr val="DDEBCF"/>
              </a:gs>
              <a:gs pos="50000">
                <a:srgbClr val="9CB86E"/>
              </a:gs>
              <a:gs pos="100000">
                <a:srgbClr val="156B13"/>
              </a:gs>
            </a:gsLst>
            <a:lin ang="5400000" scaled="0"/>
          </a:gradFill>
        </p:spPr>
        <p:txBody>
          <a:bodyPr>
            <a:normAutofit/>
          </a:bodyPr>
          <a:lstStyle/>
          <a:p>
            <a:pPr>
              <a:lnSpc>
                <a:spcPct val="150000"/>
              </a:lnSpc>
            </a:pPr>
            <a:r>
              <a:rPr lang="ar-IQ" b="1" dirty="0"/>
              <a:t>تعد الوظيفة الاساسية للخلية العصبية هي الاستثارة </a:t>
            </a:r>
            <a:r>
              <a:rPr lang="ar-IQ" b="1" dirty="0" err="1"/>
              <a:t>و</a:t>
            </a:r>
            <a:r>
              <a:rPr lang="ar-IQ" b="1" dirty="0"/>
              <a:t> توصيل </a:t>
            </a:r>
            <a:r>
              <a:rPr lang="ar-IQ" b="1" dirty="0" err="1"/>
              <a:t>الاستثاره</a:t>
            </a:r>
            <a:r>
              <a:rPr lang="ar-IQ" b="1" dirty="0"/>
              <a:t> ارتباطا بوجود شحنه كهربائية على غشائها يرجع </a:t>
            </a:r>
            <a:r>
              <a:rPr lang="ar-IQ" b="1" dirty="0" err="1"/>
              <a:t>الى</a:t>
            </a:r>
            <a:r>
              <a:rPr lang="ar-IQ" b="1" dirty="0"/>
              <a:t> فرق الجهد الكهربائي نتيجة خاصية </a:t>
            </a:r>
            <a:r>
              <a:rPr lang="ar-IQ" b="1" dirty="0" err="1"/>
              <a:t>النفاذية</a:t>
            </a:r>
            <a:r>
              <a:rPr lang="ar-IQ" b="1" dirty="0"/>
              <a:t> التي يتمتع </a:t>
            </a:r>
            <a:r>
              <a:rPr lang="ar-IQ" b="1" dirty="0" err="1"/>
              <a:t>بها</a:t>
            </a:r>
            <a:r>
              <a:rPr lang="ar-IQ" b="1" dirty="0"/>
              <a:t> غشاء الخلية العصبية لتسمح بمرور ايونات الصوديوم </a:t>
            </a:r>
            <a:r>
              <a:rPr lang="ar-IQ" b="1" dirty="0" err="1"/>
              <a:t>و</a:t>
            </a:r>
            <a:r>
              <a:rPr lang="ar-IQ" b="1" dirty="0"/>
              <a:t> </a:t>
            </a:r>
            <a:r>
              <a:rPr lang="ar-IQ" b="1" dirty="0" err="1"/>
              <a:t>البوتاسيوم</a:t>
            </a:r>
            <a:r>
              <a:rPr lang="ar-IQ" b="1" dirty="0"/>
              <a:t> و </a:t>
            </a:r>
            <a:r>
              <a:rPr lang="ar-IQ" b="1" dirty="0" err="1"/>
              <a:t>الكلور</a:t>
            </a:r>
            <a:r>
              <a:rPr lang="ar-IQ" b="1" dirty="0"/>
              <a:t> </a:t>
            </a:r>
            <a:endParaRPr lang="ar-SA" b="1" dirty="0"/>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58204" cy="1143008"/>
          </a:xfrm>
          <a:solidFill>
            <a:schemeClr val="bg1">
              <a:lumMod val="65000"/>
            </a:schemeClr>
          </a:solidFill>
        </p:spPr>
        <p:txBody>
          <a:bodyPr>
            <a:normAutofit fontScale="90000"/>
          </a:bodyPr>
          <a:lstStyle/>
          <a:p>
            <a:pPr algn="ctr"/>
            <a:r>
              <a:rPr lang="ar-IQ" b="1" dirty="0"/>
              <a:t>توصيل </a:t>
            </a:r>
            <a:r>
              <a:rPr lang="ar-IQ" b="1" dirty="0" err="1"/>
              <a:t>الاشارات</a:t>
            </a:r>
            <a:r>
              <a:rPr lang="ar-IQ" b="1" dirty="0"/>
              <a:t> العصبية بين الخلايا:</a:t>
            </a:r>
            <a:r>
              <a:rPr lang="en-US" dirty="0"/>
              <a:t/>
            </a:r>
            <a:br>
              <a:rPr lang="en-US" dirty="0"/>
            </a:br>
            <a:endParaRPr lang="ar-SA" dirty="0"/>
          </a:p>
        </p:txBody>
      </p:sp>
      <p:sp>
        <p:nvSpPr>
          <p:cNvPr id="3" name="عنصر نائب للمحتوى 2"/>
          <p:cNvSpPr>
            <a:spLocks noGrp="1"/>
          </p:cNvSpPr>
          <p:nvPr>
            <p:ph sz="half" idx="1"/>
          </p:nvPr>
        </p:nvSpPr>
        <p:spPr/>
        <p:txBody>
          <a:bodyPr>
            <a:normAutofit/>
          </a:bodyPr>
          <a:lstStyle/>
          <a:p>
            <a:endParaRPr lang="ar-SA"/>
          </a:p>
        </p:txBody>
      </p:sp>
      <p:sp>
        <p:nvSpPr>
          <p:cNvPr id="4" name="عنصر نائب للمحتوى 3"/>
          <p:cNvSpPr>
            <a:spLocks noGrp="1"/>
          </p:cNvSpPr>
          <p:nvPr>
            <p:ph sz="half" idx="2"/>
          </p:nvPr>
        </p:nvSpPr>
        <p:spPr>
          <a:xfrm>
            <a:off x="4000496" y="1571612"/>
            <a:ext cx="4686304" cy="4783313"/>
          </a:xfrm>
          <a:solidFill>
            <a:srgbClr val="FFFF00"/>
          </a:solidFill>
        </p:spPr>
        <p:txBody>
          <a:bodyPr>
            <a:normAutofit/>
          </a:bodyPr>
          <a:lstStyle/>
          <a:p>
            <a:pPr>
              <a:lnSpc>
                <a:spcPct val="150000"/>
              </a:lnSpc>
            </a:pPr>
            <a:r>
              <a:rPr lang="ar-IQ" b="1" dirty="0"/>
              <a:t>تتصل الخلايا العصبية مع بعضها بواسطة (اتصال) ويتكون الاتصال العصبي من ثلاثة عناصر :ـ</a:t>
            </a:r>
            <a:endParaRPr lang="en-US" b="1" dirty="0" smtClean="0"/>
          </a:p>
          <a:p>
            <a:pPr lvl="0">
              <a:lnSpc>
                <a:spcPct val="150000"/>
              </a:lnSpc>
            </a:pPr>
            <a:r>
              <a:rPr lang="ar-IQ" sz="2800" b="1" dirty="0">
                <a:solidFill>
                  <a:schemeClr val="bg2">
                    <a:lumMod val="50000"/>
                  </a:schemeClr>
                </a:solidFill>
              </a:rPr>
              <a:t>النهاية العصبية للخلية العصبية</a:t>
            </a:r>
            <a:endParaRPr lang="en-US" sz="2800" b="1" dirty="0" smtClean="0">
              <a:solidFill>
                <a:schemeClr val="bg2">
                  <a:lumMod val="50000"/>
                </a:schemeClr>
              </a:solidFill>
            </a:endParaRPr>
          </a:p>
          <a:p>
            <a:pPr lvl="0">
              <a:lnSpc>
                <a:spcPct val="150000"/>
              </a:lnSpc>
            </a:pPr>
            <a:r>
              <a:rPr lang="ar-IQ" b="1" dirty="0"/>
              <a:t>سطح الخلية العصبية المستقبلة</a:t>
            </a:r>
            <a:endParaRPr lang="en-US" b="1" dirty="0" smtClean="0"/>
          </a:p>
          <a:p>
            <a:pPr lvl="0">
              <a:lnSpc>
                <a:spcPct val="150000"/>
              </a:lnSpc>
            </a:pPr>
            <a:r>
              <a:rPr lang="ar-IQ" sz="2800" b="1" dirty="0">
                <a:solidFill>
                  <a:srgbClr val="FF0000"/>
                </a:solidFill>
              </a:rPr>
              <a:t>الفاصل بين </a:t>
            </a:r>
            <a:r>
              <a:rPr lang="ar-IQ" sz="2800" b="1" dirty="0" err="1">
                <a:solidFill>
                  <a:srgbClr val="FF0000"/>
                </a:solidFill>
              </a:rPr>
              <a:t>الجزئين</a:t>
            </a:r>
            <a:r>
              <a:rPr lang="ar-IQ" sz="2800" b="1" dirty="0">
                <a:solidFill>
                  <a:srgbClr val="FF0000"/>
                </a:solidFill>
              </a:rPr>
              <a:t> </a:t>
            </a:r>
            <a:r>
              <a:rPr lang="ar-IQ" sz="2800" b="1" dirty="0" err="1">
                <a:solidFill>
                  <a:srgbClr val="FF0000"/>
                </a:solidFill>
              </a:rPr>
              <a:t>السابقيين</a:t>
            </a:r>
            <a:endParaRPr lang="en-US" sz="2800" b="1" dirty="0" smtClean="0">
              <a:solidFill>
                <a:srgbClr val="FF0000"/>
              </a:solidFill>
            </a:endParaRPr>
          </a:p>
          <a:p>
            <a:endParaRPr lang="ar-SA" dirty="0"/>
          </a:p>
        </p:txBody>
      </p:sp>
      <p:pic>
        <p:nvPicPr>
          <p:cNvPr id="4098" name="Picture 2" descr="C:\Users\Hp\Documents\12435937_1703227969896393_978337911_n.jpg"/>
          <p:cNvPicPr>
            <a:picLocks noChangeAspect="1" noChangeArrowheads="1"/>
          </p:cNvPicPr>
          <p:nvPr/>
        </p:nvPicPr>
        <p:blipFill>
          <a:blip r:embed="rId2" cstate="print"/>
          <a:srcRect/>
          <a:stretch>
            <a:fillRect/>
          </a:stretch>
        </p:blipFill>
        <p:spPr bwMode="auto">
          <a:xfrm>
            <a:off x="571472" y="1571612"/>
            <a:ext cx="3286148" cy="4786345"/>
          </a:xfrm>
          <a:prstGeom prst="rect">
            <a:avLst/>
          </a:prstGeom>
          <a:noFill/>
        </p:spPr>
      </p:pic>
    </p:spTree>
  </p:cSld>
  <p:clrMapOvr>
    <a:masterClrMapping/>
  </p:clrMapOvr>
  <p:transition spd="slow">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329642" cy="1561360"/>
          </a:xfrm>
          <a:blipFill>
            <a:blip r:embed="rId2" cstate="print"/>
            <a:tile tx="0" ty="0" sx="100000" sy="100000" flip="none" algn="tl"/>
          </a:blipFill>
        </p:spPr>
        <p:txBody>
          <a:bodyPr>
            <a:normAutofit fontScale="90000"/>
          </a:bodyPr>
          <a:lstStyle/>
          <a:p>
            <a:pPr algn="ctr"/>
            <a:r>
              <a:rPr lang="ar-IQ" b="1" dirty="0">
                <a:solidFill>
                  <a:srgbClr val="FF0000"/>
                </a:solidFill>
              </a:rPr>
              <a:t>كيف تعمل الذاكرة في الدماغ</a:t>
            </a:r>
            <a:r>
              <a:rPr lang="en-US" dirty="0">
                <a:solidFill>
                  <a:srgbClr val="FF0000"/>
                </a:solidFill>
              </a:rPr>
              <a:t/>
            </a:r>
            <a:br>
              <a:rPr lang="en-US" dirty="0">
                <a:solidFill>
                  <a:srgbClr val="FF0000"/>
                </a:solidFill>
              </a:rPr>
            </a:br>
            <a:endParaRPr lang="ar-SA" dirty="0">
              <a:solidFill>
                <a:srgbClr val="FF0000"/>
              </a:solidFill>
            </a:endParaRPr>
          </a:p>
        </p:txBody>
      </p:sp>
      <p:sp>
        <p:nvSpPr>
          <p:cNvPr id="4" name="عنصر نائب للمحتوى 3"/>
          <p:cNvSpPr>
            <a:spLocks noGrp="1"/>
          </p:cNvSpPr>
          <p:nvPr>
            <p:ph sz="half" idx="2"/>
          </p:nvPr>
        </p:nvSpPr>
        <p:spPr>
          <a:xfrm>
            <a:off x="500034" y="1643050"/>
            <a:ext cx="8215370" cy="4711875"/>
          </a:xfrm>
          <a:solidFill>
            <a:srgbClr val="CCFF99"/>
          </a:solidFill>
        </p:spPr>
        <p:txBody>
          <a:bodyPr>
            <a:normAutofit lnSpcReduction="10000"/>
          </a:bodyPr>
          <a:lstStyle/>
          <a:p>
            <a:pPr>
              <a:lnSpc>
                <a:spcPct val="150000"/>
              </a:lnSpc>
            </a:pPr>
            <a:r>
              <a:rPr lang="ar-IQ" dirty="0"/>
              <a:t> اتفق العلماء انه من المرجح </a:t>
            </a:r>
            <a:r>
              <a:rPr lang="ar-IQ" dirty="0" err="1"/>
              <a:t>ان</a:t>
            </a:r>
            <a:r>
              <a:rPr lang="ar-IQ" dirty="0"/>
              <a:t> يكون موقع الذاكرة في جزء الدماغ الذي يعرف علميا باسم ( قرن امون ) </a:t>
            </a:r>
            <a:endParaRPr lang="en-US" dirty="0"/>
          </a:p>
          <a:p>
            <a:pPr>
              <a:lnSpc>
                <a:spcPct val="150000"/>
              </a:lnSpc>
            </a:pPr>
            <a:r>
              <a:rPr lang="ar-IQ" dirty="0"/>
              <a:t>توصل عدد من العلماء </a:t>
            </a:r>
            <a:r>
              <a:rPr lang="ar-IQ" dirty="0" err="1"/>
              <a:t>الى</a:t>
            </a:r>
            <a:r>
              <a:rPr lang="ar-IQ" dirty="0"/>
              <a:t> تفسير جديد لعمل الذاكرة على </a:t>
            </a:r>
            <a:r>
              <a:rPr lang="ar-IQ" dirty="0" err="1"/>
              <a:t>اساس</a:t>
            </a:r>
            <a:r>
              <a:rPr lang="ar-IQ" dirty="0"/>
              <a:t> النشاط الكيميائي الحيوي فقد كشفت لهم الاختبارات التي </a:t>
            </a:r>
            <a:r>
              <a:rPr lang="ar-IQ" dirty="0" err="1"/>
              <a:t>اجروها</a:t>
            </a:r>
            <a:r>
              <a:rPr lang="ar-IQ" dirty="0"/>
              <a:t> على </a:t>
            </a:r>
            <a:r>
              <a:rPr lang="ar-IQ" dirty="0" err="1"/>
              <a:t>انسجة</a:t>
            </a:r>
            <a:r>
              <a:rPr lang="ar-IQ" dirty="0"/>
              <a:t> دماغ الحيوانات </a:t>
            </a:r>
            <a:r>
              <a:rPr lang="ar-IQ" dirty="0" err="1"/>
              <a:t>ان</a:t>
            </a:r>
            <a:r>
              <a:rPr lang="ar-IQ" dirty="0"/>
              <a:t> عملية الذاكرة تؤثر في معدل الاتصالات التي تتم بين الخلايا العصبية في قرن </a:t>
            </a:r>
            <a:r>
              <a:rPr lang="ar-IQ" dirty="0" err="1"/>
              <a:t>امون</a:t>
            </a:r>
            <a:r>
              <a:rPr lang="ar-IQ" dirty="0"/>
              <a:t> في الدماغ ويعتقدون </a:t>
            </a:r>
            <a:r>
              <a:rPr lang="ar-IQ" dirty="0" err="1"/>
              <a:t>ان</a:t>
            </a:r>
            <a:r>
              <a:rPr lang="ar-IQ" dirty="0"/>
              <a:t> عملية حفظ المعلومات في الدماغ </a:t>
            </a:r>
            <a:r>
              <a:rPr lang="ar-IQ" dirty="0" err="1"/>
              <a:t>انما</a:t>
            </a:r>
            <a:r>
              <a:rPr lang="ar-IQ" dirty="0"/>
              <a:t> تتم نتيجة لما </a:t>
            </a:r>
            <a:r>
              <a:rPr lang="ar-IQ" dirty="0" err="1"/>
              <a:t>يطرا</a:t>
            </a:r>
            <a:r>
              <a:rPr lang="ar-IQ" dirty="0"/>
              <a:t> من تبديلات عل نمط الاتصالات بين تلك الخلايا العصبية .</a:t>
            </a:r>
            <a:endParaRPr lang="ar-SA" dirty="0"/>
          </a:p>
        </p:txBody>
      </p:sp>
    </p:spTree>
  </p:cSld>
  <p:clrMapOvr>
    <a:masterClrMapping/>
  </p:clrMapOvr>
  <p:transition spd="slow">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8229600" cy="114300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txBody>
          <a:bodyPr/>
          <a:lstStyle/>
          <a:p>
            <a:pPr algn="ctr"/>
            <a:r>
              <a:rPr lang="ar-IQ" b="1" dirty="0">
                <a:solidFill>
                  <a:srgbClr val="FF0000"/>
                </a:solidFill>
              </a:rPr>
              <a:t>نظم الذاكرة</a:t>
            </a:r>
            <a:endParaRPr lang="ar-SA" dirty="0">
              <a:solidFill>
                <a:srgbClr val="FF0000"/>
              </a:solidFill>
            </a:endParaRPr>
          </a:p>
        </p:txBody>
      </p:sp>
      <p:sp>
        <p:nvSpPr>
          <p:cNvPr id="4" name="عنصر نائب للمحتوى 3"/>
          <p:cNvSpPr>
            <a:spLocks noGrp="1"/>
          </p:cNvSpPr>
          <p:nvPr>
            <p:ph sz="half" idx="2"/>
          </p:nvPr>
        </p:nvSpPr>
        <p:spPr>
          <a:xfrm>
            <a:off x="571472" y="1920085"/>
            <a:ext cx="8115328" cy="4434840"/>
          </a:xfrm>
          <a:blipFill>
            <a:blip r:embed="rId2" cstate="print"/>
            <a:tile tx="0" ty="0" sx="100000" sy="100000" flip="none" algn="tl"/>
          </a:blipFill>
        </p:spPr>
        <p:txBody>
          <a:bodyPr/>
          <a:lstStyle/>
          <a:p>
            <a:pPr lvl="0">
              <a:lnSpc>
                <a:spcPct val="250000"/>
              </a:lnSpc>
            </a:pPr>
            <a:r>
              <a:rPr lang="ar-IQ" sz="2800" b="1" dirty="0">
                <a:solidFill>
                  <a:schemeClr val="bg2">
                    <a:lumMod val="10000"/>
                  </a:schemeClr>
                </a:solidFill>
              </a:rPr>
              <a:t>مخزن المعلومات الحسية (0,5 ثانية )</a:t>
            </a:r>
            <a:endParaRPr lang="en-US" sz="2800" b="1" dirty="0">
              <a:solidFill>
                <a:schemeClr val="bg2">
                  <a:lumMod val="10000"/>
                </a:schemeClr>
              </a:solidFill>
            </a:endParaRPr>
          </a:p>
          <a:p>
            <a:pPr lvl="0">
              <a:lnSpc>
                <a:spcPct val="250000"/>
              </a:lnSpc>
            </a:pPr>
            <a:r>
              <a:rPr lang="ar-IQ" sz="2800" b="1" dirty="0">
                <a:solidFill>
                  <a:srgbClr val="7030A0"/>
                </a:solidFill>
              </a:rPr>
              <a:t>ذاكرة المدة القصيرة (20-30 ثانية )</a:t>
            </a:r>
            <a:endParaRPr lang="en-US" sz="2800" b="1" dirty="0">
              <a:solidFill>
                <a:srgbClr val="7030A0"/>
              </a:solidFill>
            </a:endParaRPr>
          </a:p>
          <a:p>
            <a:pPr lvl="0">
              <a:lnSpc>
                <a:spcPct val="250000"/>
              </a:lnSpc>
            </a:pPr>
            <a:r>
              <a:rPr lang="ar-IQ" sz="2800" b="1" dirty="0">
                <a:solidFill>
                  <a:srgbClr val="FF0000"/>
                </a:solidFill>
              </a:rPr>
              <a:t>ذاكرة المدة الطويلة </a:t>
            </a:r>
            <a:endParaRPr lang="en-US" sz="2800" b="1" dirty="0">
              <a:solidFill>
                <a:srgbClr val="FF0000"/>
              </a:solidFill>
            </a:endParaRPr>
          </a:p>
          <a:p>
            <a:endParaRPr lang="ar-SA" dirty="0"/>
          </a:p>
        </p:txBody>
      </p:sp>
    </p:spTree>
  </p:cSld>
  <p:clrMapOvr>
    <a:masterClrMapping/>
  </p:clrMapOvr>
  <p:transition spd="slow">
    <p:cover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501122" cy="1285860"/>
          </a:xfrm>
          <a:solidFill>
            <a:schemeClr val="accent3">
              <a:lumMod val="60000"/>
              <a:lumOff val="40000"/>
            </a:schemeClr>
          </a:solidFill>
        </p:spPr>
        <p:txBody>
          <a:bodyPr>
            <a:normAutofit fontScale="90000"/>
          </a:bodyPr>
          <a:lstStyle/>
          <a:p>
            <a:pPr algn="ct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
            </a:r>
            <a:br>
              <a:rPr lang="ar-IQ" b="1" dirty="0" smtClean="0"/>
            </a:br>
            <a:r>
              <a:rPr lang="ar-IQ" b="1" dirty="0" smtClean="0"/>
              <a:t>التذكر</a:t>
            </a:r>
            <a:r>
              <a:rPr lang="en-US" dirty="0" smtClean="0"/>
              <a:t/>
            </a:r>
            <a:br>
              <a:rPr lang="en-US" dirty="0" smtClean="0"/>
            </a:br>
            <a:endParaRPr lang="ar-SA" dirty="0"/>
          </a:p>
        </p:txBody>
      </p:sp>
      <p:sp>
        <p:nvSpPr>
          <p:cNvPr id="4" name="عنصر نائب للمحتوى 3"/>
          <p:cNvSpPr>
            <a:spLocks noGrp="1"/>
          </p:cNvSpPr>
          <p:nvPr>
            <p:ph sz="half" idx="2"/>
          </p:nvPr>
        </p:nvSpPr>
        <p:spPr>
          <a:xfrm>
            <a:off x="214282" y="1500174"/>
            <a:ext cx="8501122" cy="4854751"/>
          </a:xfrm>
          <a:blipFill>
            <a:blip r:embed="rId2" cstate="print"/>
            <a:tile tx="0" ty="0" sx="100000" sy="100000" flip="none" algn="tl"/>
          </a:blipFill>
        </p:spPr>
        <p:txBody>
          <a:bodyPr>
            <a:normAutofit fontScale="92500" lnSpcReduction="10000"/>
          </a:bodyPr>
          <a:lstStyle/>
          <a:p>
            <a:pPr algn="just">
              <a:lnSpc>
                <a:spcPct val="150000"/>
              </a:lnSpc>
            </a:pPr>
            <a:r>
              <a:rPr lang="ar-IQ" b="1" dirty="0"/>
              <a:t>التذكر احد العمليات العقلية التي يقوم </a:t>
            </a:r>
            <a:r>
              <a:rPr lang="ar-IQ" b="1" dirty="0" err="1"/>
              <a:t>بها</a:t>
            </a:r>
            <a:r>
              <a:rPr lang="ar-IQ" b="1" dirty="0"/>
              <a:t> الفرد وهو عملية لاحقة </a:t>
            </a:r>
            <a:r>
              <a:rPr lang="ar-IQ" b="1" dirty="0" err="1"/>
              <a:t>للادراك</a:t>
            </a:r>
            <a:r>
              <a:rPr lang="ar-IQ" b="1" dirty="0"/>
              <a:t> وسابقة للتفكير وهذه العمليات الثلاثة ( ادراك – تذكر – تفكير ) تعتبر المكونات الرئيسية للتنظم العقلي حيث تتفاعل هذه العمليات مع بعضها ويصبح من الصعوبة بامكان الفرد ان ياتي باستجابات ارادية في غياب هذه العمليات.</a:t>
            </a:r>
            <a:endParaRPr lang="en-US" b="1" dirty="0" smtClean="0"/>
          </a:p>
          <a:p>
            <a:pPr algn="just">
              <a:lnSpc>
                <a:spcPct val="150000"/>
              </a:lnSpc>
            </a:pPr>
            <a:r>
              <a:rPr lang="ar-IQ" b="1" dirty="0" err="1"/>
              <a:t>ان</a:t>
            </a:r>
            <a:r>
              <a:rPr lang="ar-IQ" b="1" dirty="0"/>
              <a:t> الذاكرة هي عملية تكيف فسيولوجي يساعد على تنميتها الحركة الموجبة والتكرار </a:t>
            </a:r>
            <a:r>
              <a:rPr lang="ar-IQ" b="1" dirty="0" smtClean="0"/>
              <a:t>المنظم، </a:t>
            </a:r>
            <a:r>
              <a:rPr lang="ar-IQ" b="1" dirty="0" err="1" smtClean="0"/>
              <a:t>و</a:t>
            </a:r>
            <a:r>
              <a:rPr lang="ar-IQ" b="1" dirty="0" smtClean="0"/>
              <a:t> كذلك بقدر </a:t>
            </a:r>
            <a:r>
              <a:rPr lang="ar-IQ" b="1" dirty="0"/>
              <a:t>توافر هذه العوامل التي تؤدي الى استدعاء الفرد ما يناسب الموقف مثل الخبرة السابقة و هو ما يتم عن طريق التعرف والاسترجاع اي ان كلما كان الفرد قادر على استدعاء الاداء المطلوب ومعه التحرك المطلوب للاداء الخبرة السابقة يتحقق الهدف وتتحقق المهارة</a:t>
            </a:r>
            <a:endParaRPr lang="en-US" b="1" dirty="0" smtClean="0"/>
          </a:p>
          <a:p>
            <a:endParaRPr lang="ar-SA" dirty="0"/>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42852"/>
            <a:ext cx="8229600" cy="1143000"/>
          </a:xfrm>
          <a:solidFill>
            <a:srgbClr val="92D050"/>
          </a:solidFill>
        </p:spPr>
        <p:txBody>
          <a:bodyPr/>
          <a:lstStyle/>
          <a:p>
            <a:pPr algn="ctr"/>
            <a:r>
              <a:rPr lang="en-US" b="1" dirty="0"/>
              <a:t> </a:t>
            </a:r>
            <a:r>
              <a:rPr lang="ar-IQ" b="1" dirty="0"/>
              <a:t>طرق التذكر</a:t>
            </a:r>
            <a:endParaRPr lang="ar-SA" dirty="0"/>
          </a:p>
        </p:txBody>
      </p:sp>
      <p:sp>
        <p:nvSpPr>
          <p:cNvPr id="4" name="عنصر نائب للمحتوى 3"/>
          <p:cNvSpPr>
            <a:spLocks noGrp="1"/>
          </p:cNvSpPr>
          <p:nvPr>
            <p:ph sz="half" idx="2"/>
          </p:nvPr>
        </p:nvSpPr>
        <p:spPr>
          <a:xfrm>
            <a:off x="4214810" y="1357298"/>
            <a:ext cx="4500594" cy="4997627"/>
          </a:xfrm>
          <a:solidFill>
            <a:srgbClr val="00B0F0"/>
          </a:solidFill>
        </p:spPr>
        <p:txBody>
          <a:bodyPr/>
          <a:lstStyle/>
          <a:p>
            <a:pPr lvl="0">
              <a:lnSpc>
                <a:spcPct val="150000"/>
              </a:lnSpc>
            </a:pPr>
            <a:r>
              <a:rPr lang="ar-IQ" b="1" dirty="0">
                <a:solidFill>
                  <a:srgbClr val="FF0000"/>
                </a:solidFill>
              </a:rPr>
              <a:t>الاستدعاء : استرجاع خبرة سابقة</a:t>
            </a:r>
            <a:endParaRPr lang="en-US" b="1" dirty="0" smtClean="0">
              <a:solidFill>
                <a:srgbClr val="FF0000"/>
              </a:solidFill>
            </a:endParaRPr>
          </a:p>
          <a:p>
            <a:pPr lvl="0" algn="just">
              <a:lnSpc>
                <a:spcPct val="150000"/>
              </a:lnSpc>
            </a:pPr>
            <a:r>
              <a:rPr lang="ar-IQ" b="1" dirty="0"/>
              <a:t>التعرف : يثير الموضوع المتعرف عليه استرجاعه ( خبرة قريبة منه ) اي انها اسهل من عملية الاستدعاء</a:t>
            </a:r>
            <a:endParaRPr lang="en-US" b="1" dirty="0" smtClean="0"/>
          </a:p>
          <a:p>
            <a:endParaRPr lang="ar-SA" dirty="0"/>
          </a:p>
        </p:txBody>
      </p:sp>
      <p:pic>
        <p:nvPicPr>
          <p:cNvPr id="8194" name="Picture 2" descr="C:\Users\Hp\Documents\12404603_1703228269896363_316569495_n.jpg"/>
          <p:cNvPicPr>
            <a:picLocks noChangeAspect="1" noChangeArrowheads="1"/>
          </p:cNvPicPr>
          <p:nvPr/>
        </p:nvPicPr>
        <p:blipFill>
          <a:blip r:embed="rId2" cstate="print"/>
          <a:srcRect/>
          <a:stretch>
            <a:fillRect/>
          </a:stretch>
        </p:blipFill>
        <p:spPr bwMode="auto">
          <a:xfrm>
            <a:off x="571472" y="1428736"/>
            <a:ext cx="3500462" cy="4967285"/>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0"/>
            <a:ext cx="8229600" cy="725470"/>
          </a:xfrm>
          <a:solidFill>
            <a:srgbClr val="7030A0"/>
          </a:solidFill>
        </p:spPr>
        <p:txBody>
          <a:bodyPr>
            <a:normAutofit fontScale="90000"/>
          </a:bodyPr>
          <a:lstStyle/>
          <a:p>
            <a:pPr algn="ctr"/>
            <a:r>
              <a:rPr lang="ar-IQ" b="1" dirty="0"/>
              <a:t>ا</a:t>
            </a:r>
            <a:r>
              <a:rPr lang="ar-IQ" b="1" dirty="0">
                <a:solidFill>
                  <a:schemeClr val="tx1"/>
                </a:solidFill>
              </a:rPr>
              <a:t>لتفكير</a:t>
            </a:r>
            <a:endParaRPr lang="ar-SA" dirty="0">
              <a:solidFill>
                <a:schemeClr val="tx1"/>
              </a:solidFill>
            </a:endParaRPr>
          </a:p>
        </p:txBody>
      </p:sp>
      <p:sp>
        <p:nvSpPr>
          <p:cNvPr id="4" name="عنصر نائب للمحتوى 3"/>
          <p:cNvSpPr>
            <a:spLocks noGrp="1"/>
          </p:cNvSpPr>
          <p:nvPr>
            <p:ph sz="half" idx="1"/>
          </p:nvPr>
        </p:nvSpPr>
        <p:spPr>
          <a:xfrm>
            <a:off x="3643306" y="785794"/>
            <a:ext cx="5214974" cy="5857916"/>
          </a:xfrm>
          <a:solidFill>
            <a:schemeClr val="bg2">
              <a:lumMod val="75000"/>
            </a:schemeClr>
          </a:solidFill>
        </p:spPr>
        <p:txBody>
          <a:bodyPr>
            <a:noAutofit/>
          </a:bodyPr>
          <a:lstStyle/>
          <a:p>
            <a:pPr>
              <a:lnSpc>
                <a:spcPct val="200000"/>
              </a:lnSpc>
            </a:pPr>
            <a:r>
              <a:rPr lang="ar-IQ" sz="2000" b="1" dirty="0"/>
              <a:t>هو العملية العقلية التي تسمح لنا بالحصول على المعارف العامة ويمكن استخدامها ، وتشمل عملية التفكير على التحليل والتركيب والتجديد والتعميم والاستقراء والاستنباط عملية التفكير تتناول المعلومات التي يدركها اللاعب ويمزجها مع تلك المعلومات التي يتذكرها ليكون منها علاقات جديدة بقصد الوصول على نتائج فكرية معينه توجه سلوكه نحو تحقيق الهدف .</a:t>
            </a:r>
            <a:endParaRPr lang="en-US" sz="2000" b="1" dirty="0" smtClean="0"/>
          </a:p>
          <a:p>
            <a:pPr>
              <a:lnSpc>
                <a:spcPct val="200000"/>
              </a:lnSpc>
            </a:pPr>
            <a:r>
              <a:rPr lang="ar-IQ" sz="2000" b="1" dirty="0"/>
              <a:t>و بذلك فان </a:t>
            </a:r>
            <a:r>
              <a:rPr lang="ar-IQ" sz="2000" b="1" dirty="0" err="1"/>
              <a:t>الادراك</a:t>
            </a:r>
            <a:r>
              <a:rPr lang="ar-IQ" sz="2000" b="1" dirty="0"/>
              <a:t> والتذكر هما العمليتان التي يستند عليهما التفكير لتحقيق الهدف وبالتالي المهارة سرعة رد </a:t>
            </a:r>
            <a:r>
              <a:rPr lang="ar-IQ" sz="2000" b="1" dirty="0" smtClean="0"/>
              <a:t>الفعل</a:t>
            </a:r>
            <a:endParaRPr lang="en-US" sz="2000" b="1" dirty="0" smtClean="0"/>
          </a:p>
        </p:txBody>
      </p:sp>
      <p:pic>
        <p:nvPicPr>
          <p:cNvPr id="5122" name="Picture 2" descr="C:\Users\Hp\Documents\12388273_1703228133229710_764758609_n.jpg"/>
          <p:cNvPicPr>
            <a:picLocks noChangeAspect="1" noChangeArrowheads="1"/>
          </p:cNvPicPr>
          <p:nvPr/>
        </p:nvPicPr>
        <p:blipFill>
          <a:blip r:embed="rId2" cstate="print"/>
          <a:srcRect/>
          <a:stretch>
            <a:fillRect/>
          </a:stretch>
        </p:blipFill>
        <p:spPr bwMode="auto">
          <a:xfrm>
            <a:off x="0" y="1866900"/>
            <a:ext cx="3500430" cy="3776678"/>
          </a:xfrm>
          <a:prstGeom prst="rect">
            <a:avLst/>
          </a:prstGeom>
          <a:noFill/>
        </p:spPr>
      </p:pic>
    </p:spTree>
  </p:cSld>
  <p:clrMapOvr>
    <a:masterClrMapping/>
  </p:clrMapOvr>
  <p:transition spd="slow">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115328" cy="5681682"/>
          </a:xfrm>
          <a:solidFill>
            <a:srgbClr val="FFC000"/>
          </a:solidFill>
        </p:spPr>
        <p:txBody>
          <a:bodyPr>
            <a:normAutofit fontScale="92500"/>
          </a:bodyPr>
          <a:lstStyle/>
          <a:p>
            <a:pPr>
              <a:lnSpc>
                <a:spcPct val="170000"/>
              </a:lnSpc>
            </a:pPr>
            <a:r>
              <a:rPr lang="ar-IQ" sz="2800" b="1" dirty="0" smtClean="0"/>
              <a:t>يقصد بزمن رد الفعل الزمن الذي ينقضي بين حدوث المثير وبين بدا حدوث الاستجابة لهذا المثير ,حيث هناك فاصل زمني بين بدء ظهور المثير وبين بدء حدوث الاستجابة لهذا المثير.</a:t>
            </a:r>
            <a:endParaRPr lang="en-US" sz="2800" b="1" dirty="0" smtClean="0"/>
          </a:p>
          <a:p>
            <a:pPr>
              <a:lnSpc>
                <a:spcPct val="170000"/>
              </a:lnSpc>
            </a:pPr>
            <a:r>
              <a:rPr lang="ar-IQ" sz="2800" b="1" dirty="0" smtClean="0"/>
              <a:t>فالمثير عندما يحدث يسري نحو </a:t>
            </a:r>
            <a:r>
              <a:rPr lang="ar-IQ" sz="2800" b="1" dirty="0" err="1" smtClean="0"/>
              <a:t>الاجهزة</a:t>
            </a:r>
            <a:r>
              <a:rPr lang="ar-IQ" sz="2800" b="1" dirty="0" smtClean="0"/>
              <a:t> الحسية المستقبلة لهذا المثير لدى الرياضي ولتكن </a:t>
            </a:r>
            <a:r>
              <a:rPr lang="ar-IQ" sz="2800" b="1" dirty="0" err="1" smtClean="0"/>
              <a:t>الاذن</a:t>
            </a:r>
            <a:r>
              <a:rPr lang="ar-IQ" sz="2800" b="1" dirty="0" smtClean="0"/>
              <a:t> في طلقة البداية في ركض 100 </a:t>
            </a:r>
            <a:r>
              <a:rPr lang="ar-IQ" sz="2800" b="1" dirty="0" err="1" smtClean="0"/>
              <a:t>م</a:t>
            </a:r>
            <a:r>
              <a:rPr lang="ar-IQ" sz="2800" b="1" dirty="0" smtClean="0"/>
              <a:t> مثلا, ويقوم هذا المثير ( طلقة البدء) باستثارتها ومن ثم تبدا العمليات الداخلية الكامنه في المتسابق حيث تنقل الاعصاب السمعية  ترجمه هذا المثير الى المخ ومن المخ الى العضلات التي تؤدي الاستجابة المطلوبة </a:t>
            </a:r>
            <a:endParaRPr lang="ar-SA" sz="2800" b="1" dirty="0" smtClean="0"/>
          </a:p>
          <a:p>
            <a:endParaRPr lang="ar-SA" dirty="0"/>
          </a:p>
        </p:txBody>
      </p:sp>
    </p:spTree>
  </p:cSld>
  <p:clrMapOvr>
    <a:masterClrMapping/>
  </p:clrMapOvr>
  <p:transition spd="slow">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1143000"/>
          </a:xfrm>
          <a:solidFill>
            <a:schemeClr val="accent6">
              <a:lumMod val="75000"/>
            </a:schemeClr>
          </a:solidFill>
        </p:spPr>
        <p:txBody>
          <a:bodyPr/>
          <a:lstStyle/>
          <a:p>
            <a:pPr algn="ctr"/>
            <a:r>
              <a:rPr lang="ar-IQ" dirty="0"/>
              <a:t>و تنقسم سرعة رد الفعل </a:t>
            </a:r>
            <a:r>
              <a:rPr lang="ar-IQ" dirty="0" err="1"/>
              <a:t>ألى</a:t>
            </a:r>
            <a:r>
              <a:rPr lang="ar-IQ" dirty="0"/>
              <a:t> </a:t>
            </a:r>
            <a:endParaRPr lang="ar-SA" dirty="0"/>
          </a:p>
        </p:txBody>
      </p:sp>
      <p:sp>
        <p:nvSpPr>
          <p:cNvPr id="3" name="عنصر نائب للمحتوى 2"/>
          <p:cNvSpPr>
            <a:spLocks noGrp="1"/>
          </p:cNvSpPr>
          <p:nvPr>
            <p:ph sz="half" idx="1"/>
          </p:nvPr>
        </p:nvSpPr>
        <p:spPr>
          <a:xfrm>
            <a:off x="457200" y="1500174"/>
            <a:ext cx="4038600" cy="4854751"/>
          </a:xfrm>
          <a:solidFill>
            <a:srgbClr val="FFFF00"/>
          </a:solidFill>
        </p:spPr>
        <p:txBody>
          <a:bodyPr>
            <a:normAutofit lnSpcReduction="10000"/>
          </a:bodyPr>
          <a:lstStyle/>
          <a:p>
            <a:r>
              <a:rPr lang="ar-IQ" b="1" dirty="0">
                <a:solidFill>
                  <a:srgbClr val="FF0000"/>
                </a:solidFill>
              </a:rPr>
              <a:t>سرعة رد الفعل المركب</a:t>
            </a:r>
            <a:endParaRPr lang="en-US" b="1" dirty="0">
              <a:solidFill>
                <a:srgbClr val="FF0000"/>
              </a:solidFill>
            </a:endParaRPr>
          </a:p>
          <a:p>
            <a:pPr lvl="0"/>
            <a:r>
              <a:rPr lang="ar-IQ" dirty="0"/>
              <a:t>وجود </a:t>
            </a:r>
            <a:r>
              <a:rPr lang="ar-IQ" dirty="0" err="1"/>
              <a:t>اكثر</a:t>
            </a:r>
            <a:r>
              <a:rPr lang="ar-IQ" dirty="0"/>
              <a:t> من مثير</a:t>
            </a:r>
            <a:endParaRPr lang="en-US" dirty="0"/>
          </a:p>
          <a:p>
            <a:pPr lvl="0"/>
            <a:r>
              <a:rPr lang="ar-IQ" dirty="0"/>
              <a:t>بداية حدوث المثيرات</a:t>
            </a:r>
            <a:endParaRPr lang="en-US" dirty="0"/>
          </a:p>
          <a:p>
            <a:pPr lvl="0"/>
            <a:r>
              <a:rPr lang="ar-IQ" dirty="0"/>
              <a:t>اللحظة الحسية التي يحدث خلالها تلقي المستقبلات الحسية للمثيرات</a:t>
            </a:r>
            <a:endParaRPr lang="en-US" dirty="0"/>
          </a:p>
          <a:p>
            <a:pPr lvl="0"/>
            <a:r>
              <a:rPr lang="ar-IQ" dirty="0"/>
              <a:t>لحظة تميز المثير عن غيره</a:t>
            </a:r>
            <a:endParaRPr lang="en-US" dirty="0"/>
          </a:p>
          <a:p>
            <a:pPr lvl="0"/>
            <a:r>
              <a:rPr lang="ar-IQ" dirty="0"/>
              <a:t>لحظة اختيار الاستجابة المناسبة للمثير</a:t>
            </a:r>
            <a:endParaRPr lang="en-US" dirty="0"/>
          </a:p>
          <a:p>
            <a:pPr lvl="0"/>
            <a:r>
              <a:rPr lang="ar-IQ" dirty="0"/>
              <a:t>لحظة تأهب جزء المخ المختص بالحركة في </a:t>
            </a:r>
            <a:r>
              <a:rPr lang="ar-IQ" dirty="0" err="1"/>
              <a:t>اعداد</a:t>
            </a:r>
            <a:r>
              <a:rPr lang="ar-IQ" dirty="0"/>
              <a:t> للاستجابة والحركة</a:t>
            </a:r>
            <a:endParaRPr lang="en-US" dirty="0"/>
          </a:p>
          <a:p>
            <a:endParaRPr lang="ar-SA" dirty="0"/>
          </a:p>
        </p:txBody>
      </p:sp>
      <p:sp>
        <p:nvSpPr>
          <p:cNvPr id="4" name="عنصر نائب للمحتوى 3"/>
          <p:cNvSpPr>
            <a:spLocks noGrp="1"/>
          </p:cNvSpPr>
          <p:nvPr>
            <p:ph sz="half" idx="2"/>
          </p:nvPr>
        </p:nvSpPr>
        <p:spPr>
          <a:xfrm>
            <a:off x="4648200" y="1500174"/>
            <a:ext cx="4038600" cy="4854751"/>
          </a:xfrm>
          <a:solidFill>
            <a:srgbClr val="00B050"/>
          </a:solidFill>
        </p:spPr>
        <p:txBody>
          <a:bodyPr>
            <a:normAutofit lnSpcReduction="10000"/>
          </a:bodyPr>
          <a:lstStyle/>
          <a:p>
            <a:pPr lvl="0"/>
            <a:r>
              <a:rPr lang="ar-IQ" b="1" dirty="0">
                <a:solidFill>
                  <a:srgbClr val="FF0000"/>
                </a:solidFill>
              </a:rPr>
              <a:t>سرعة رد الفعل </a:t>
            </a:r>
            <a:r>
              <a:rPr lang="ar-IQ" b="1" dirty="0" smtClean="0">
                <a:solidFill>
                  <a:srgbClr val="FF0000"/>
                </a:solidFill>
              </a:rPr>
              <a:t>البسيط</a:t>
            </a:r>
          </a:p>
          <a:p>
            <a:pPr lvl="0"/>
            <a:r>
              <a:rPr lang="ar-IQ" dirty="0" smtClean="0"/>
              <a:t>مثير </a:t>
            </a:r>
            <a:r>
              <a:rPr lang="ar-IQ" dirty="0"/>
              <a:t>واحد معروف</a:t>
            </a:r>
            <a:endParaRPr lang="en-US" dirty="0"/>
          </a:p>
          <a:p>
            <a:pPr lvl="0"/>
            <a:r>
              <a:rPr lang="ar-IQ" dirty="0"/>
              <a:t>بداية حدوث مثير</a:t>
            </a:r>
            <a:endParaRPr lang="en-US" dirty="0"/>
          </a:p>
          <a:p>
            <a:pPr lvl="0"/>
            <a:r>
              <a:rPr lang="ar-IQ" dirty="0"/>
              <a:t>اللحظة الحسية التي يحدث خلالها تلقي المستقبلات الحسية للمثير</a:t>
            </a:r>
            <a:endParaRPr lang="en-US" dirty="0"/>
          </a:p>
          <a:p>
            <a:pPr lvl="0"/>
            <a:r>
              <a:rPr lang="ar-IQ" dirty="0"/>
              <a:t>اللحظة الارتباطية التي يحدث فيها </a:t>
            </a:r>
            <a:r>
              <a:rPr lang="ar-IQ" dirty="0" err="1"/>
              <a:t>ادراك</a:t>
            </a:r>
            <a:r>
              <a:rPr lang="ar-IQ" dirty="0"/>
              <a:t> المثير</a:t>
            </a:r>
            <a:endParaRPr lang="en-US" dirty="0"/>
          </a:p>
          <a:p>
            <a:pPr lvl="0"/>
            <a:r>
              <a:rPr lang="ar-IQ" dirty="0"/>
              <a:t>اللحظة الحركية التي يحدث فيها مثيرات حركية في جزء المخ المخصص للحركة </a:t>
            </a:r>
            <a:r>
              <a:rPr lang="ar-IQ" dirty="0" err="1"/>
              <a:t>وارسالها</a:t>
            </a:r>
            <a:r>
              <a:rPr lang="ar-IQ" dirty="0"/>
              <a:t> </a:t>
            </a:r>
            <a:r>
              <a:rPr lang="ar-IQ" dirty="0" err="1"/>
              <a:t>الى</a:t>
            </a:r>
            <a:r>
              <a:rPr lang="ar-IQ" dirty="0"/>
              <a:t> العضلات المعنية بواسطة </a:t>
            </a:r>
            <a:r>
              <a:rPr lang="ar-IQ" dirty="0" err="1"/>
              <a:t>الاعصاب</a:t>
            </a:r>
            <a:r>
              <a:rPr lang="ar-IQ" dirty="0"/>
              <a:t> المصدرة لبدء الحركة</a:t>
            </a:r>
            <a:endParaRPr lang="en-US" dirty="0"/>
          </a:p>
          <a:p>
            <a:endParaRPr lang="ar-SA" dirty="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سرعة رد الفعل</a:t>
            </a:r>
            <a:endParaRPr lang="ar-SA" b="1" dirty="0"/>
          </a:p>
        </p:txBody>
      </p:sp>
      <p:sp>
        <p:nvSpPr>
          <p:cNvPr id="3" name="عنصر نائب للمحتوى 2"/>
          <p:cNvSpPr>
            <a:spLocks noGrp="1"/>
          </p:cNvSpPr>
          <p:nvPr>
            <p:ph sz="half" idx="1"/>
          </p:nvPr>
        </p:nvSpPr>
        <p:spPr/>
        <p:txBody>
          <a:bodyPr/>
          <a:lstStyle/>
          <a:p>
            <a:endParaRPr lang="ar-SA"/>
          </a:p>
        </p:txBody>
      </p:sp>
      <p:sp>
        <p:nvSpPr>
          <p:cNvPr id="4" name="عنصر نائب للمحتوى 3"/>
          <p:cNvSpPr>
            <a:spLocks noGrp="1"/>
          </p:cNvSpPr>
          <p:nvPr>
            <p:ph sz="half" idx="2"/>
          </p:nvPr>
        </p:nvSpPr>
        <p:spPr/>
        <p:txBody>
          <a:bodyPr/>
          <a:lstStyle/>
          <a:p>
            <a:endParaRPr lang="ar-SA"/>
          </a:p>
        </p:txBody>
      </p:sp>
      <p:pic>
        <p:nvPicPr>
          <p:cNvPr id="7170" name="Picture 2" descr="C:\Users\Hp\Documents\12434657_1703228453229678_1565981234_n.jpg"/>
          <p:cNvPicPr>
            <a:picLocks noChangeAspect="1" noChangeArrowheads="1"/>
          </p:cNvPicPr>
          <p:nvPr/>
        </p:nvPicPr>
        <p:blipFill>
          <a:blip r:embed="rId2" cstate="print"/>
          <a:srcRect/>
          <a:stretch>
            <a:fillRect/>
          </a:stretch>
        </p:blipFill>
        <p:spPr bwMode="auto">
          <a:xfrm>
            <a:off x="4857752" y="1928802"/>
            <a:ext cx="3714776" cy="4357717"/>
          </a:xfrm>
          <a:prstGeom prst="rect">
            <a:avLst/>
          </a:prstGeom>
          <a:noFill/>
        </p:spPr>
      </p:pic>
      <p:pic>
        <p:nvPicPr>
          <p:cNvPr id="7171" name="Picture 3" descr="C:\Users\Hp\Documents\1931899_1703228543229669_1770715140_n.jpg"/>
          <p:cNvPicPr>
            <a:picLocks noChangeAspect="1" noChangeArrowheads="1"/>
          </p:cNvPicPr>
          <p:nvPr/>
        </p:nvPicPr>
        <p:blipFill>
          <a:blip r:embed="rId3" cstate="print"/>
          <a:srcRect/>
          <a:stretch>
            <a:fillRect/>
          </a:stretch>
        </p:blipFill>
        <p:spPr bwMode="auto">
          <a:xfrm>
            <a:off x="571472" y="1928803"/>
            <a:ext cx="3857652" cy="44291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85728"/>
            <a:ext cx="8229600" cy="1143000"/>
          </a:xfrm>
          <a:solidFill>
            <a:schemeClr val="accent3">
              <a:lumMod val="60000"/>
              <a:lumOff val="40000"/>
            </a:schemeClr>
          </a:solidFill>
        </p:spPr>
        <p:txBody>
          <a:bodyPr/>
          <a:lstStyle/>
          <a:p>
            <a:pPr algn="ctr"/>
            <a:r>
              <a:rPr lang="ar-IQ" b="1" dirty="0"/>
              <a:t>فسيولوجيا العمليات العقلية </a:t>
            </a:r>
            <a:endParaRPr lang="ar-SA" dirty="0"/>
          </a:p>
        </p:txBody>
      </p:sp>
      <p:sp>
        <p:nvSpPr>
          <p:cNvPr id="4" name="عنصر نائب للمحتوى 3"/>
          <p:cNvSpPr>
            <a:spLocks noGrp="1"/>
          </p:cNvSpPr>
          <p:nvPr>
            <p:ph sz="half" idx="1"/>
          </p:nvPr>
        </p:nvSpPr>
        <p:spPr>
          <a:xfrm>
            <a:off x="500034" y="1600200"/>
            <a:ext cx="8186766" cy="4525963"/>
          </a:xfrm>
          <a:solidFill>
            <a:srgbClr val="FFFF00"/>
          </a:solidFill>
        </p:spPr>
        <p:txBody>
          <a:bodyPr/>
          <a:lstStyle/>
          <a:p>
            <a:r>
              <a:rPr lang="ar-IQ" b="1" dirty="0" err="1"/>
              <a:t>اعضاء</a:t>
            </a:r>
            <a:r>
              <a:rPr lang="ar-IQ" b="1" dirty="0"/>
              <a:t> الاستقبال الحسي : </a:t>
            </a:r>
            <a:endParaRPr lang="en-US" dirty="0"/>
          </a:p>
          <a:p>
            <a:r>
              <a:rPr lang="ar-IQ" dirty="0"/>
              <a:t>الفكرة الحديثة عن المستقبلات </a:t>
            </a:r>
            <a:r>
              <a:rPr lang="ar-IQ" dirty="0" err="1"/>
              <a:t>بانها</a:t>
            </a:r>
            <a:r>
              <a:rPr lang="ar-IQ" dirty="0"/>
              <a:t> ذات مستويات مختلفة ومعقدة التركيب تقوم بنقل المعلومات من المستقبلات </a:t>
            </a:r>
            <a:r>
              <a:rPr lang="ar-IQ" dirty="0" err="1"/>
              <a:t>الى</a:t>
            </a:r>
            <a:r>
              <a:rPr lang="ar-IQ" dirty="0"/>
              <a:t> قشرة المخ ومالها من </a:t>
            </a:r>
            <a:r>
              <a:rPr lang="ar-IQ" dirty="0" err="1"/>
              <a:t>تاثير</a:t>
            </a:r>
            <a:r>
              <a:rPr lang="ar-IQ" dirty="0"/>
              <a:t> تنظيمي على المستقبلات والمراكز العصبية مما يجعلنا نطلق عليها </a:t>
            </a:r>
            <a:r>
              <a:rPr lang="ar-IQ" dirty="0" err="1"/>
              <a:t>الاجهزة</a:t>
            </a:r>
            <a:r>
              <a:rPr lang="ar-IQ" dirty="0"/>
              <a:t> الحسية ( الحواس )</a:t>
            </a:r>
            <a:endParaRPr lang="en-US" dirty="0"/>
          </a:p>
          <a:p>
            <a:endParaRPr lang="ar-SA"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571472" y="214290"/>
            <a:ext cx="8001056" cy="5911873"/>
          </a:xfrm>
          <a:solidFill>
            <a:schemeClr val="accent3">
              <a:lumMod val="75000"/>
            </a:schemeClr>
          </a:solidFill>
        </p:spPr>
        <p:txBody>
          <a:bodyPr>
            <a:normAutofit/>
          </a:bodyPr>
          <a:lstStyle/>
          <a:p>
            <a:r>
              <a:rPr lang="ar-IQ" sz="2800" b="1" dirty="0">
                <a:solidFill>
                  <a:srgbClr val="FF0000"/>
                </a:solidFill>
              </a:rPr>
              <a:t>المقدرة الحسية :</a:t>
            </a:r>
            <a:endParaRPr lang="en-US" sz="2800" b="1" dirty="0">
              <a:solidFill>
                <a:srgbClr val="FF0000"/>
              </a:solidFill>
            </a:endParaRPr>
          </a:p>
          <a:p>
            <a:pPr>
              <a:lnSpc>
                <a:spcPct val="200000"/>
              </a:lnSpc>
            </a:pPr>
            <a:r>
              <a:rPr lang="ar-IQ" b="1" dirty="0"/>
              <a:t>لكي يلعب المثير دورا في المهارة لابد </a:t>
            </a:r>
            <a:r>
              <a:rPr lang="ar-IQ" b="1" dirty="0" err="1"/>
              <a:t>ان</a:t>
            </a:r>
            <a:r>
              <a:rPr lang="ar-IQ" b="1" dirty="0"/>
              <a:t> يشعر </a:t>
            </a:r>
            <a:r>
              <a:rPr lang="ar-IQ" b="1" dirty="0" err="1"/>
              <a:t>به</a:t>
            </a:r>
            <a:r>
              <a:rPr lang="ar-IQ" b="1" dirty="0"/>
              <a:t> ويحسه احد </a:t>
            </a:r>
            <a:r>
              <a:rPr lang="ar-IQ" b="1" dirty="0" err="1"/>
              <a:t>الاعضاء</a:t>
            </a:r>
            <a:r>
              <a:rPr lang="ar-IQ" b="1" dirty="0"/>
              <a:t> الحسية </a:t>
            </a:r>
            <a:r>
              <a:rPr lang="ar-IQ" b="1" dirty="0" err="1"/>
              <a:t>و</a:t>
            </a:r>
            <a:r>
              <a:rPr lang="ar-IQ" b="1" dirty="0"/>
              <a:t> وهذا يعني انه لابد </a:t>
            </a:r>
            <a:r>
              <a:rPr lang="ar-IQ" b="1" dirty="0" err="1"/>
              <a:t>ان</a:t>
            </a:r>
            <a:r>
              <a:rPr lang="ar-IQ" b="1" dirty="0"/>
              <a:t> يكون في حدود وسعة وقدرة احد </a:t>
            </a:r>
            <a:r>
              <a:rPr lang="ar-IQ" b="1" dirty="0" err="1"/>
              <a:t>اعضاء</a:t>
            </a:r>
            <a:r>
              <a:rPr lang="ar-IQ" b="1" dirty="0"/>
              <a:t> الحس عند </a:t>
            </a:r>
            <a:r>
              <a:rPr lang="ar-IQ" b="1" dirty="0" err="1"/>
              <a:t>الانسان</a:t>
            </a:r>
            <a:r>
              <a:rPr lang="ar-IQ" b="1" dirty="0"/>
              <a:t> فهناك بعض </a:t>
            </a:r>
            <a:r>
              <a:rPr lang="ar-IQ" b="1" dirty="0" err="1"/>
              <a:t>الاضواء</a:t>
            </a:r>
            <a:r>
              <a:rPr lang="ar-IQ" b="1" dirty="0"/>
              <a:t> الخافتة </a:t>
            </a:r>
            <a:r>
              <a:rPr lang="ar-IQ" b="1" dirty="0" err="1"/>
              <a:t>لايمكن</a:t>
            </a:r>
            <a:r>
              <a:rPr lang="ar-IQ" b="1" dirty="0"/>
              <a:t> رؤيتها </a:t>
            </a:r>
            <a:r>
              <a:rPr lang="ar-IQ" b="1" dirty="0" err="1"/>
              <a:t>او</a:t>
            </a:r>
            <a:r>
              <a:rPr lang="ar-IQ" b="1" dirty="0"/>
              <a:t> بعض الضغوط الخفيفة جدا لدرجة </a:t>
            </a:r>
            <a:r>
              <a:rPr lang="ar-IQ" b="1" dirty="0" err="1"/>
              <a:t>لايمكن</a:t>
            </a:r>
            <a:r>
              <a:rPr lang="ar-IQ" b="1" dirty="0"/>
              <a:t> الشعور </a:t>
            </a:r>
            <a:r>
              <a:rPr lang="ar-IQ" b="1" dirty="0" err="1"/>
              <a:t>بها</a:t>
            </a:r>
            <a:r>
              <a:rPr lang="ar-IQ" b="1" dirty="0"/>
              <a:t> لذلك فان </a:t>
            </a:r>
            <a:r>
              <a:rPr lang="ar-IQ" b="1" dirty="0" err="1"/>
              <a:t>اول</a:t>
            </a:r>
            <a:r>
              <a:rPr lang="ar-IQ" b="1" dirty="0"/>
              <a:t> قدرة حسية قد تهتم </a:t>
            </a:r>
            <a:r>
              <a:rPr lang="ar-IQ" b="1" dirty="0" err="1"/>
              <a:t>بها</a:t>
            </a:r>
            <a:r>
              <a:rPr lang="ar-IQ" b="1" dirty="0"/>
              <a:t> هي المقدرة على اكتشاف المثيرات , والمثير لايحدث في الفراغ .</a:t>
            </a:r>
            <a:endParaRPr lang="en-US" b="1" dirty="0"/>
          </a:p>
          <a:p>
            <a:endParaRPr lang="ar-SA"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142852"/>
            <a:ext cx="8229600" cy="1143000"/>
          </a:xfrm>
          <a:solidFill>
            <a:srgbClr val="7030A0"/>
          </a:solidFill>
        </p:spPr>
        <p:txBody>
          <a:bodyPr/>
          <a:lstStyle/>
          <a:p>
            <a:pPr algn="ctr"/>
            <a:r>
              <a:rPr lang="ar-IQ" b="1" dirty="0">
                <a:solidFill>
                  <a:schemeClr val="tx2">
                    <a:lumMod val="50000"/>
                  </a:schemeClr>
                </a:solidFill>
              </a:rPr>
              <a:t>الوظائف العامة للمستقبلات</a:t>
            </a:r>
            <a:endParaRPr lang="ar-SA" dirty="0">
              <a:solidFill>
                <a:schemeClr val="tx2">
                  <a:lumMod val="50000"/>
                </a:schemeClr>
              </a:solidFill>
            </a:endParaRPr>
          </a:p>
        </p:txBody>
      </p:sp>
      <p:sp>
        <p:nvSpPr>
          <p:cNvPr id="4" name="عنصر نائب للمحتوى 3"/>
          <p:cNvSpPr>
            <a:spLocks noGrp="1"/>
          </p:cNvSpPr>
          <p:nvPr>
            <p:ph sz="half" idx="2"/>
          </p:nvPr>
        </p:nvSpPr>
        <p:spPr>
          <a:xfrm>
            <a:off x="571472" y="1285860"/>
            <a:ext cx="8215370" cy="5069065"/>
          </a:xfrm>
          <a:solidFill>
            <a:srgbClr val="FFC000"/>
          </a:solidFill>
        </p:spPr>
        <p:txBody>
          <a:bodyPr>
            <a:normAutofit/>
          </a:bodyPr>
          <a:lstStyle/>
          <a:p>
            <a:r>
              <a:rPr lang="ar-IQ" b="1" dirty="0"/>
              <a:t>يحتوي المستقبل على ثلاثة </a:t>
            </a:r>
            <a:r>
              <a:rPr lang="ar-IQ" b="1" dirty="0" err="1"/>
              <a:t>اجزاء</a:t>
            </a:r>
            <a:r>
              <a:rPr lang="ar-IQ" b="1" dirty="0"/>
              <a:t> </a:t>
            </a:r>
            <a:r>
              <a:rPr lang="ar-IQ" dirty="0" smtClean="0"/>
              <a:t>:</a:t>
            </a:r>
          </a:p>
          <a:p>
            <a:r>
              <a:rPr lang="ar-IQ" dirty="0" smtClean="0"/>
              <a:t> </a:t>
            </a:r>
            <a:endParaRPr lang="en-US" dirty="0"/>
          </a:p>
          <a:p>
            <a:pPr lvl="0"/>
            <a:r>
              <a:rPr lang="ar-IQ" b="1" dirty="0">
                <a:solidFill>
                  <a:srgbClr val="FF0000"/>
                </a:solidFill>
              </a:rPr>
              <a:t>الجزء الطرفي :ـ الجزء من المستقبل الذي يعتبر من اعضاء الحس مثل العين </a:t>
            </a:r>
            <a:r>
              <a:rPr lang="ar-IQ" b="1" dirty="0" smtClean="0">
                <a:solidFill>
                  <a:srgbClr val="FF0000"/>
                </a:solidFill>
              </a:rPr>
              <a:t>والاذن</a:t>
            </a:r>
          </a:p>
          <a:p>
            <a:pPr lvl="0"/>
            <a:endParaRPr lang="en-US" b="1" dirty="0" smtClean="0">
              <a:solidFill>
                <a:srgbClr val="FF0000"/>
              </a:solidFill>
            </a:endParaRPr>
          </a:p>
          <a:p>
            <a:pPr lvl="0"/>
            <a:r>
              <a:rPr lang="ar-IQ" b="1" dirty="0"/>
              <a:t>الجزء التوصيلي : يشمل توصيل الاحساس والمراكز الحسية التي تحت قشرة </a:t>
            </a:r>
            <a:r>
              <a:rPr lang="ar-IQ" b="1" dirty="0" smtClean="0"/>
              <a:t>المخ</a:t>
            </a:r>
          </a:p>
          <a:p>
            <a:pPr lvl="0"/>
            <a:endParaRPr lang="en-US" b="1" dirty="0" smtClean="0"/>
          </a:p>
          <a:p>
            <a:pPr lvl="0"/>
            <a:r>
              <a:rPr lang="ar-IQ" b="1" dirty="0">
                <a:solidFill>
                  <a:srgbClr val="00B050"/>
                </a:solidFill>
              </a:rPr>
              <a:t>الجزء القشري : ويشمل مناطق قشرة المخ التي تستقبل المعلومات الخاصة بكل منها ( السمع – البصر .....الخ )</a:t>
            </a:r>
            <a:endParaRPr lang="en-US" b="1" dirty="0" smtClean="0">
              <a:solidFill>
                <a:srgbClr val="00B050"/>
              </a:solidFill>
            </a:endParaRPr>
          </a:p>
          <a:p>
            <a:endParaRPr lang="ar-SA" dirty="0"/>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14290"/>
            <a:ext cx="8286808" cy="1428760"/>
          </a:xfrm>
          <a:solidFill>
            <a:schemeClr val="accent1">
              <a:lumMod val="40000"/>
              <a:lumOff val="60000"/>
            </a:schemeClr>
          </a:solidFill>
        </p:spPr>
        <p:txBody>
          <a:bodyPr>
            <a:noAutofit/>
          </a:bodyPr>
          <a:lstStyle/>
          <a:p>
            <a:pPr algn="ctr"/>
            <a:r>
              <a:rPr lang="ar-IQ" sz="3200" b="1" dirty="0" err="1"/>
              <a:t>انواع</a:t>
            </a:r>
            <a:r>
              <a:rPr lang="ar-IQ" sz="3200" b="1" dirty="0"/>
              <a:t> الخلايا التي يتكون منها الطريق العصبي الذي يربط بين العضو الحسي وخلايا قشرة المخ:</a:t>
            </a:r>
            <a:r>
              <a:rPr lang="en-US" sz="3200" dirty="0" smtClean="0"/>
              <a:t/>
            </a:r>
            <a:br>
              <a:rPr lang="en-US" sz="3200" dirty="0" smtClean="0"/>
            </a:br>
            <a:endParaRPr lang="ar-SA" sz="3200" dirty="0"/>
          </a:p>
        </p:txBody>
      </p:sp>
      <p:sp>
        <p:nvSpPr>
          <p:cNvPr id="4" name="عنصر نائب للمحتوى 3"/>
          <p:cNvSpPr>
            <a:spLocks noGrp="1"/>
          </p:cNvSpPr>
          <p:nvPr>
            <p:ph sz="half" idx="2"/>
          </p:nvPr>
        </p:nvSpPr>
        <p:spPr>
          <a:xfrm>
            <a:off x="357158" y="1643050"/>
            <a:ext cx="8215370" cy="5000660"/>
          </a:xfrm>
          <a:solidFill>
            <a:srgbClr val="00B050"/>
          </a:solidFill>
        </p:spPr>
        <p:txBody>
          <a:bodyPr>
            <a:normAutofit/>
          </a:bodyPr>
          <a:lstStyle/>
          <a:p>
            <a:pPr lvl="0"/>
            <a:r>
              <a:rPr lang="ar-IQ" b="1" dirty="0"/>
              <a:t>النوع </a:t>
            </a:r>
            <a:r>
              <a:rPr lang="ar-IQ" b="1" dirty="0" err="1"/>
              <a:t>الاول</a:t>
            </a:r>
            <a:r>
              <a:rPr lang="ar-IQ" b="1" dirty="0"/>
              <a:t> : خلية عصبية حسية توجد خارج الجهاز العصبي المركزي في العقد العصبية للنخاع </a:t>
            </a:r>
            <a:r>
              <a:rPr lang="ar-IQ" b="1" dirty="0" err="1"/>
              <a:t>الشوكي</a:t>
            </a:r>
            <a:r>
              <a:rPr lang="ar-IQ" dirty="0" smtClean="0"/>
              <a:t>.</a:t>
            </a:r>
          </a:p>
          <a:p>
            <a:pPr lvl="0"/>
            <a:endParaRPr lang="en-US" dirty="0"/>
          </a:p>
          <a:p>
            <a:pPr lvl="0"/>
            <a:r>
              <a:rPr lang="ar-IQ" b="1" dirty="0"/>
              <a:t>النوع الثاني : توجد في النخاع الشوكي او المخ المقدمي او المخ المتوسطة </a:t>
            </a:r>
            <a:r>
              <a:rPr lang="ar-IQ" b="1" dirty="0" smtClean="0"/>
              <a:t>.</a:t>
            </a:r>
          </a:p>
          <a:p>
            <a:pPr lvl="0"/>
            <a:endParaRPr lang="en-US" b="1" dirty="0"/>
          </a:p>
          <a:p>
            <a:pPr lvl="0"/>
            <a:r>
              <a:rPr lang="ar-IQ" b="1" dirty="0"/>
              <a:t>النوع الثالث : توجد في نوايا الثلامس في المخ المقدمي </a:t>
            </a:r>
            <a:r>
              <a:rPr lang="ar-IQ" b="1" dirty="0" smtClean="0"/>
              <a:t>.</a:t>
            </a:r>
          </a:p>
          <a:p>
            <a:pPr lvl="0"/>
            <a:endParaRPr lang="en-US" b="1" dirty="0"/>
          </a:p>
          <a:p>
            <a:r>
              <a:rPr lang="ar-IQ" b="1" dirty="0"/>
              <a:t>النوع الرابع : تعتبر خلية قشرية وتوجد في القشرة المخية </a:t>
            </a:r>
            <a:endParaRPr lang="ar-SA" b="1" dirty="0"/>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214290"/>
            <a:ext cx="8358246" cy="1357274"/>
          </a:xfrm>
          <a:blipFill>
            <a:blip r:embed="rId2" cstate="print"/>
            <a:tile tx="0" ty="0" sx="100000" sy="100000" flip="none" algn="tl"/>
          </a:blipFill>
        </p:spPr>
        <p:txBody>
          <a:bodyPr>
            <a:normAutofit fontScale="90000"/>
          </a:bodyPr>
          <a:lstStyle/>
          <a:p>
            <a:pPr algn="ctr"/>
            <a:r>
              <a:rPr lang="ar-IQ" b="1" dirty="0">
                <a:solidFill>
                  <a:schemeClr val="tx2">
                    <a:lumMod val="50000"/>
                  </a:schemeClr>
                </a:solidFill>
              </a:rPr>
              <a:t>فسيولوجيا المستقبلات الحسية :</a:t>
            </a:r>
            <a:r>
              <a:rPr lang="en-US" dirty="0">
                <a:solidFill>
                  <a:schemeClr val="tx2">
                    <a:lumMod val="50000"/>
                  </a:schemeClr>
                </a:solidFill>
              </a:rPr>
              <a:t/>
            </a:r>
            <a:br>
              <a:rPr lang="en-US" dirty="0">
                <a:solidFill>
                  <a:schemeClr val="tx2">
                    <a:lumMod val="50000"/>
                  </a:schemeClr>
                </a:solidFill>
              </a:rPr>
            </a:br>
            <a:endParaRPr lang="ar-SA" dirty="0">
              <a:solidFill>
                <a:schemeClr val="tx2">
                  <a:lumMod val="50000"/>
                </a:schemeClr>
              </a:solidFill>
            </a:endParaRPr>
          </a:p>
        </p:txBody>
      </p:sp>
      <p:sp>
        <p:nvSpPr>
          <p:cNvPr id="4" name="عنصر نائب للمحتوى 3"/>
          <p:cNvSpPr>
            <a:spLocks noGrp="1"/>
          </p:cNvSpPr>
          <p:nvPr>
            <p:ph sz="half" idx="2"/>
          </p:nvPr>
        </p:nvSpPr>
        <p:spPr>
          <a:xfrm>
            <a:off x="642910" y="1571612"/>
            <a:ext cx="8286808" cy="4783313"/>
          </a:xfrm>
          <a:solidFill>
            <a:srgbClr val="00B0F0"/>
          </a:solidFill>
        </p:spPr>
        <p:txBody>
          <a:bodyPr>
            <a:normAutofit/>
          </a:bodyPr>
          <a:lstStyle/>
          <a:p>
            <a:r>
              <a:rPr lang="ar-IQ" b="1" dirty="0">
                <a:solidFill>
                  <a:schemeClr val="bg1"/>
                </a:solidFill>
              </a:rPr>
              <a:t>المستقبل الحسي : تركيب خاص يقوم بتحويل طاقة المثير الخارجي والى طاقة خاصة على شكل اشارة عصبية لنقل المعلومات الى المراكز العصبية وتنقسم الى ثلاثة انواع </a:t>
            </a:r>
            <a:r>
              <a:rPr lang="ar-IQ" b="1" dirty="0" smtClean="0">
                <a:solidFill>
                  <a:schemeClr val="bg1"/>
                </a:solidFill>
              </a:rPr>
              <a:t>:</a:t>
            </a:r>
          </a:p>
          <a:p>
            <a:endParaRPr lang="en-US" b="1" dirty="0" smtClean="0">
              <a:solidFill>
                <a:schemeClr val="bg1"/>
              </a:solidFill>
            </a:endParaRPr>
          </a:p>
          <a:p>
            <a:pPr lvl="0"/>
            <a:r>
              <a:rPr lang="ar-IQ" b="1" dirty="0"/>
              <a:t>المستقبلات الحسية الخارجية: تستقبل المثيرات من البيئة الخارجية </a:t>
            </a:r>
            <a:endParaRPr lang="ar-IQ" b="1" dirty="0" smtClean="0"/>
          </a:p>
          <a:p>
            <a:pPr lvl="0"/>
            <a:endParaRPr lang="en-US" b="1" dirty="0" smtClean="0"/>
          </a:p>
          <a:p>
            <a:pPr lvl="0"/>
            <a:r>
              <a:rPr lang="ar-IQ" b="1" dirty="0">
                <a:solidFill>
                  <a:srgbClr val="7030A0"/>
                </a:solidFill>
              </a:rPr>
              <a:t>المستقبلات الحسية الداخلية : تستقبل المثيرات من اعضاء الجسم </a:t>
            </a:r>
            <a:r>
              <a:rPr lang="ar-IQ" b="1" dirty="0" smtClean="0">
                <a:solidFill>
                  <a:srgbClr val="7030A0"/>
                </a:solidFill>
              </a:rPr>
              <a:t>الداخلية</a:t>
            </a:r>
          </a:p>
          <a:p>
            <a:pPr lvl="0"/>
            <a:r>
              <a:rPr lang="ar-IQ" b="1" dirty="0" smtClean="0">
                <a:solidFill>
                  <a:srgbClr val="7030A0"/>
                </a:solidFill>
              </a:rPr>
              <a:t> </a:t>
            </a:r>
            <a:endParaRPr lang="en-US" b="1" dirty="0" smtClean="0">
              <a:solidFill>
                <a:srgbClr val="7030A0"/>
              </a:solidFill>
            </a:endParaRPr>
          </a:p>
          <a:p>
            <a:pPr lvl="0"/>
            <a:r>
              <a:rPr lang="ar-IQ" b="1" dirty="0">
                <a:solidFill>
                  <a:srgbClr val="FF0000"/>
                </a:solidFill>
              </a:rPr>
              <a:t>المستقبلات الحسية الحركية: تستقبل المثيرات من الجهاز الحركي </a:t>
            </a:r>
            <a:endParaRPr lang="en-US" b="1" dirty="0" smtClean="0">
              <a:solidFill>
                <a:srgbClr val="FF0000"/>
              </a:solidFill>
            </a:endParaRPr>
          </a:p>
          <a:p>
            <a:endParaRPr lang="ar-SA" dirty="0"/>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50000"/>
            </a:schemeClr>
          </a:solidFill>
        </p:spPr>
        <p:txBody>
          <a:bodyPr/>
          <a:lstStyle/>
          <a:p>
            <a:pPr algn="ctr"/>
            <a:r>
              <a:rPr lang="ar-IQ" b="1" dirty="0" err="1"/>
              <a:t>انواع</a:t>
            </a:r>
            <a:r>
              <a:rPr lang="ar-IQ" b="1" dirty="0"/>
              <a:t> العمليات الحسية الحركية </a:t>
            </a:r>
            <a:endParaRPr lang="ar-SA" dirty="0"/>
          </a:p>
        </p:txBody>
      </p:sp>
      <p:sp>
        <p:nvSpPr>
          <p:cNvPr id="3" name="عنصر نائب للمحتوى 2"/>
          <p:cNvSpPr>
            <a:spLocks noGrp="1"/>
          </p:cNvSpPr>
          <p:nvPr>
            <p:ph sz="half" idx="1"/>
          </p:nvPr>
        </p:nvSpPr>
        <p:spPr/>
        <p:txBody>
          <a:bodyPr/>
          <a:lstStyle/>
          <a:p>
            <a:endParaRPr lang="ar-SA"/>
          </a:p>
        </p:txBody>
      </p:sp>
      <p:sp>
        <p:nvSpPr>
          <p:cNvPr id="4" name="عنصر نائب للمحتوى 3"/>
          <p:cNvSpPr>
            <a:spLocks noGrp="1"/>
          </p:cNvSpPr>
          <p:nvPr>
            <p:ph sz="half" idx="2"/>
          </p:nvPr>
        </p:nvSpPr>
        <p:spPr>
          <a:solidFill>
            <a:srgbClr val="00B050"/>
          </a:solidFill>
        </p:spPr>
        <p:txBody>
          <a:bodyPr/>
          <a:lstStyle/>
          <a:p>
            <a:pPr lvl="0"/>
            <a:r>
              <a:rPr lang="ar-IQ" sz="3200" b="1" dirty="0">
                <a:solidFill>
                  <a:srgbClr val="FFFF00"/>
                </a:solidFill>
              </a:rPr>
              <a:t>البصر</a:t>
            </a:r>
            <a:endParaRPr lang="en-US" sz="3200" b="1" dirty="0">
              <a:solidFill>
                <a:srgbClr val="FFFF00"/>
              </a:solidFill>
            </a:endParaRPr>
          </a:p>
          <a:p>
            <a:pPr lvl="0"/>
            <a:r>
              <a:rPr lang="ar-IQ" sz="3200" b="1" dirty="0"/>
              <a:t> السمع </a:t>
            </a:r>
            <a:endParaRPr lang="en-US" sz="3200" b="1" dirty="0"/>
          </a:p>
          <a:p>
            <a:pPr lvl="0"/>
            <a:r>
              <a:rPr lang="ar-IQ" sz="3200" b="1" dirty="0">
                <a:solidFill>
                  <a:srgbClr val="FF0000"/>
                </a:solidFill>
              </a:rPr>
              <a:t>الشم</a:t>
            </a:r>
            <a:endParaRPr lang="en-US" sz="3200" b="1" dirty="0">
              <a:solidFill>
                <a:srgbClr val="FF0000"/>
              </a:solidFill>
            </a:endParaRPr>
          </a:p>
          <a:p>
            <a:pPr lvl="0"/>
            <a:r>
              <a:rPr lang="ar-IQ" sz="3200" b="1" dirty="0"/>
              <a:t> </a:t>
            </a:r>
            <a:r>
              <a:rPr lang="ar-IQ" sz="3200" b="1" dirty="0">
                <a:solidFill>
                  <a:srgbClr val="0070C0"/>
                </a:solidFill>
              </a:rPr>
              <a:t>الذوق</a:t>
            </a:r>
            <a:r>
              <a:rPr lang="ar-IQ" sz="3200" b="1" dirty="0"/>
              <a:t> </a:t>
            </a:r>
            <a:endParaRPr lang="en-US" sz="3200" b="1" dirty="0"/>
          </a:p>
          <a:p>
            <a:pPr lvl="0"/>
            <a:r>
              <a:rPr lang="ar-IQ" b="1" dirty="0"/>
              <a:t>الحواس </a:t>
            </a:r>
            <a:r>
              <a:rPr lang="ar-IQ" sz="3200" b="1" dirty="0" smtClean="0"/>
              <a:t>الجلدية</a:t>
            </a:r>
            <a:endParaRPr lang="en-US" sz="2400" b="1" dirty="0"/>
          </a:p>
          <a:p>
            <a:endParaRPr lang="ar-SA" dirty="0"/>
          </a:p>
        </p:txBody>
      </p:sp>
      <p:pic>
        <p:nvPicPr>
          <p:cNvPr id="2050" name="Picture 2" descr="C:\Users\Hp\Documents\10578648_1703228186563038_1854096228_n.jpg"/>
          <p:cNvPicPr>
            <a:picLocks noChangeAspect="1" noChangeArrowheads="1"/>
          </p:cNvPicPr>
          <p:nvPr/>
        </p:nvPicPr>
        <p:blipFill>
          <a:blip r:embed="rId2" cstate="print"/>
          <a:srcRect/>
          <a:stretch>
            <a:fillRect/>
          </a:stretch>
        </p:blipFill>
        <p:spPr bwMode="auto">
          <a:xfrm>
            <a:off x="500034" y="2071678"/>
            <a:ext cx="3700491" cy="4071966"/>
          </a:xfrm>
          <a:prstGeom prst="rect">
            <a:avLst/>
          </a:prstGeom>
          <a:noFill/>
        </p:spPr>
      </p:pic>
    </p:spTree>
  </p:cSld>
  <p:clrMapOvr>
    <a:masterClrMapping/>
  </p:clrMapOvr>
  <p:transition spd="slow">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1143000"/>
          </a:xfrm>
          <a:solidFill>
            <a:srgbClr val="00B0F0"/>
          </a:solidFill>
        </p:spPr>
        <p:txBody>
          <a:bodyPr/>
          <a:lstStyle/>
          <a:p>
            <a:pPr algn="ctr"/>
            <a:r>
              <a:rPr lang="ar-IQ" b="1" dirty="0"/>
              <a:t>فسيولوجيا الخلية العصبية </a:t>
            </a:r>
            <a:endParaRPr lang="ar-SA" dirty="0"/>
          </a:p>
        </p:txBody>
      </p:sp>
      <p:sp>
        <p:nvSpPr>
          <p:cNvPr id="4" name="عنصر نائب للمحتوى 3"/>
          <p:cNvSpPr>
            <a:spLocks noGrp="1"/>
          </p:cNvSpPr>
          <p:nvPr>
            <p:ph sz="half" idx="2"/>
          </p:nvPr>
        </p:nvSpPr>
        <p:spPr>
          <a:xfrm>
            <a:off x="500034" y="1214422"/>
            <a:ext cx="8186766" cy="5143536"/>
          </a:xfrm>
          <a:solidFill>
            <a:srgbClr val="FFC000"/>
          </a:solidFill>
        </p:spPr>
        <p:txBody>
          <a:bodyPr>
            <a:normAutofit/>
          </a:bodyPr>
          <a:lstStyle/>
          <a:p>
            <a:r>
              <a:rPr lang="ar-IQ" b="1" dirty="0" err="1"/>
              <a:t>انواع</a:t>
            </a:r>
            <a:r>
              <a:rPr lang="ar-IQ" b="1" dirty="0"/>
              <a:t> الخلايا العصبية :</a:t>
            </a:r>
            <a:endParaRPr lang="en-US" b="1" dirty="0" smtClean="0"/>
          </a:p>
          <a:p>
            <a:r>
              <a:rPr lang="ar-IQ" sz="3200" b="1" dirty="0">
                <a:solidFill>
                  <a:srgbClr val="00B050"/>
                </a:solidFill>
              </a:rPr>
              <a:t>تبعا </a:t>
            </a:r>
            <a:r>
              <a:rPr lang="ar-IQ" sz="3200" b="1" dirty="0" err="1" smtClean="0">
                <a:solidFill>
                  <a:srgbClr val="00B050"/>
                </a:solidFill>
              </a:rPr>
              <a:t>الى</a:t>
            </a:r>
            <a:r>
              <a:rPr lang="ar-IQ" sz="3200" b="1" dirty="0" smtClean="0">
                <a:solidFill>
                  <a:srgbClr val="00B050"/>
                </a:solidFill>
              </a:rPr>
              <a:t> </a:t>
            </a:r>
            <a:r>
              <a:rPr lang="ar-IQ" sz="3200" b="1" dirty="0">
                <a:solidFill>
                  <a:srgbClr val="00B050"/>
                </a:solidFill>
              </a:rPr>
              <a:t>وظائفها </a:t>
            </a:r>
            <a:endParaRPr lang="ar-IQ" sz="3200" b="1" dirty="0" smtClean="0">
              <a:solidFill>
                <a:srgbClr val="00B050"/>
              </a:solidFill>
            </a:endParaRPr>
          </a:p>
          <a:p>
            <a:r>
              <a:rPr lang="ar-IQ" b="1" dirty="0" smtClean="0"/>
              <a:t> </a:t>
            </a:r>
            <a:r>
              <a:rPr lang="ar-IQ" b="1" dirty="0"/>
              <a:t>1- حسية ( خارج الجسم والى داخله </a:t>
            </a:r>
            <a:r>
              <a:rPr lang="ar-IQ" b="1" dirty="0" smtClean="0"/>
              <a:t>)</a:t>
            </a:r>
          </a:p>
          <a:p>
            <a:endParaRPr lang="en-US" b="1" dirty="0" smtClean="0"/>
          </a:p>
          <a:p>
            <a:r>
              <a:rPr lang="ar-IQ" b="1" dirty="0" smtClean="0"/>
              <a:t>2- </a:t>
            </a:r>
            <a:r>
              <a:rPr lang="ar-IQ" b="1" dirty="0"/>
              <a:t>حركية ( من الجهاز العصبي المركزي والى الاعضاء العامة </a:t>
            </a:r>
            <a:r>
              <a:rPr lang="ar-IQ" b="1" dirty="0" smtClean="0"/>
              <a:t>)</a:t>
            </a:r>
          </a:p>
          <a:p>
            <a:endParaRPr lang="en-US" b="1" dirty="0" smtClean="0"/>
          </a:p>
          <a:p>
            <a:r>
              <a:rPr lang="ar-IQ" b="1" dirty="0" smtClean="0"/>
              <a:t>3-داخلية </a:t>
            </a:r>
            <a:r>
              <a:rPr lang="ar-IQ" b="1" dirty="0"/>
              <a:t>( الربط بين الخلايا الموردة والمصدرة )</a:t>
            </a:r>
            <a:endParaRPr lang="en-US" b="1" dirty="0" smtClean="0"/>
          </a:p>
          <a:p>
            <a:endParaRPr lang="ar-SA" dirty="0"/>
          </a:p>
        </p:txBody>
      </p:sp>
      <p:sp>
        <p:nvSpPr>
          <p:cNvPr id="5" name="عنصر نائب للمحتوى 4"/>
          <p:cNvSpPr>
            <a:spLocks noGrp="1"/>
          </p:cNvSpPr>
          <p:nvPr>
            <p:ph sz="half" idx="1"/>
          </p:nvPr>
        </p:nvSpPr>
        <p:spPr/>
        <p:txBody>
          <a:bodyPr/>
          <a:lstStyle/>
          <a:p>
            <a:endParaRPr lang="ar-SA"/>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p:txBody>
          <a:bodyPr>
            <a:normAutofit/>
          </a:bodyPr>
          <a:lstStyle/>
          <a:p>
            <a:endParaRPr lang="ar-SA"/>
          </a:p>
        </p:txBody>
      </p:sp>
      <p:sp>
        <p:nvSpPr>
          <p:cNvPr id="4" name="عنصر نائب للمحتوى 3"/>
          <p:cNvSpPr>
            <a:spLocks noGrp="1"/>
          </p:cNvSpPr>
          <p:nvPr>
            <p:ph sz="half" idx="2"/>
          </p:nvPr>
        </p:nvSpPr>
        <p:spPr>
          <a:xfrm>
            <a:off x="4357686" y="785794"/>
            <a:ext cx="4329114" cy="5569131"/>
          </a:xfrm>
          <a:solidFill>
            <a:srgbClr val="92D050"/>
          </a:solidFill>
        </p:spPr>
        <p:txBody>
          <a:bodyPr>
            <a:normAutofit/>
          </a:bodyPr>
          <a:lstStyle/>
          <a:p>
            <a:r>
              <a:rPr lang="ar-IQ" b="1" dirty="0" smtClean="0">
                <a:solidFill>
                  <a:srgbClr val="FF0000"/>
                </a:solidFill>
              </a:rPr>
              <a:t>تبعا لتركيبها</a:t>
            </a:r>
          </a:p>
          <a:p>
            <a:r>
              <a:rPr lang="ar-IQ" dirty="0" smtClean="0"/>
              <a:t> </a:t>
            </a:r>
            <a:r>
              <a:rPr lang="ar-IQ" b="1" dirty="0" smtClean="0"/>
              <a:t>1- </a:t>
            </a:r>
            <a:r>
              <a:rPr lang="ar-IQ" b="1" dirty="0" err="1" smtClean="0"/>
              <a:t>احادية</a:t>
            </a:r>
            <a:r>
              <a:rPr lang="ar-IQ" b="1" dirty="0" smtClean="0"/>
              <a:t> </a:t>
            </a:r>
            <a:r>
              <a:rPr lang="ar-IQ" b="1" dirty="0" err="1" smtClean="0"/>
              <a:t>الزوائد</a:t>
            </a:r>
            <a:r>
              <a:rPr lang="ar-IQ" b="1" dirty="0" smtClean="0"/>
              <a:t> ( حسية , توجد في الجلد , تتجمع لتكوين العقدة العصبية)</a:t>
            </a:r>
          </a:p>
          <a:p>
            <a:endParaRPr lang="en-US" b="1" dirty="0" smtClean="0"/>
          </a:p>
          <a:p>
            <a:r>
              <a:rPr lang="ar-IQ" b="1" dirty="0" smtClean="0"/>
              <a:t>2- ثنائية </a:t>
            </a:r>
            <a:r>
              <a:rPr lang="ar-IQ" b="1" dirty="0" err="1" smtClean="0"/>
              <a:t>الزوائد</a:t>
            </a:r>
            <a:r>
              <a:rPr lang="ar-IQ" b="1" dirty="0" smtClean="0"/>
              <a:t> ( حسية , توجد في الاعصاب الجمجمية , سمع , شم )</a:t>
            </a:r>
          </a:p>
          <a:p>
            <a:endParaRPr lang="en-US" b="1" dirty="0" smtClean="0"/>
          </a:p>
          <a:p>
            <a:r>
              <a:rPr lang="ar-IQ" b="1" dirty="0" smtClean="0"/>
              <a:t>3-متعددة </a:t>
            </a:r>
            <a:r>
              <a:rPr lang="ar-IQ" b="1" dirty="0" err="1" smtClean="0"/>
              <a:t>الزوائد</a:t>
            </a:r>
            <a:r>
              <a:rPr lang="ar-IQ" b="1" dirty="0" smtClean="0"/>
              <a:t> ( تشكل المادة الرمادية , الحركية , الداخلية </a:t>
            </a:r>
            <a:r>
              <a:rPr lang="ar-IQ" dirty="0" smtClean="0"/>
              <a:t>)</a:t>
            </a:r>
            <a:endParaRPr lang="en-US" dirty="0" smtClean="0"/>
          </a:p>
          <a:p>
            <a:r>
              <a:rPr lang="ar-IQ" dirty="0" smtClean="0"/>
              <a:t> </a:t>
            </a:r>
            <a:endParaRPr lang="en-US" dirty="0" smtClean="0"/>
          </a:p>
          <a:p>
            <a:endParaRPr lang="ar-SA" dirty="0"/>
          </a:p>
        </p:txBody>
      </p:sp>
      <p:pic>
        <p:nvPicPr>
          <p:cNvPr id="3074" name="Picture 2" descr="C:\Users\Hp\Documents\12399276_1703228053229718_1264541612_n.jpg"/>
          <p:cNvPicPr>
            <a:picLocks noChangeAspect="1" noChangeArrowheads="1"/>
          </p:cNvPicPr>
          <p:nvPr/>
        </p:nvPicPr>
        <p:blipFill>
          <a:blip r:embed="rId2" cstate="print"/>
          <a:srcRect/>
          <a:stretch>
            <a:fillRect/>
          </a:stretch>
        </p:blipFill>
        <p:spPr bwMode="auto">
          <a:xfrm>
            <a:off x="571473" y="857232"/>
            <a:ext cx="3714776" cy="557651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971</Words>
  <Application>Microsoft Office PowerPoint</Application>
  <PresentationFormat>عرض على الشاشة (3:4)‏</PresentationFormat>
  <Paragraphs>92</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تدفق</vt:lpstr>
      <vt:lpstr>العمليات العقلية</vt:lpstr>
      <vt:lpstr>فسيولوجيا العمليات العقلية </vt:lpstr>
      <vt:lpstr>الشريحة 3</vt:lpstr>
      <vt:lpstr>الوظائف العامة للمستقبلات</vt:lpstr>
      <vt:lpstr>انواع الخلايا التي يتكون منها الطريق العصبي الذي يربط بين العضو الحسي وخلايا قشرة المخ: </vt:lpstr>
      <vt:lpstr>فسيولوجيا المستقبلات الحسية : </vt:lpstr>
      <vt:lpstr>انواع العمليات الحسية الحركية </vt:lpstr>
      <vt:lpstr>فسيولوجيا الخلية العصبية </vt:lpstr>
      <vt:lpstr>الشريحة 9</vt:lpstr>
      <vt:lpstr>الجهد الكهربائي لجدار الخلية العصبية </vt:lpstr>
      <vt:lpstr>توصيل الاشارات العصبية بين الخلايا: </vt:lpstr>
      <vt:lpstr>كيف تعمل الذاكرة في الدماغ </vt:lpstr>
      <vt:lpstr>نظم الذاكرة</vt:lpstr>
      <vt:lpstr>       التذكر </vt:lpstr>
      <vt:lpstr> طرق التذكر</vt:lpstr>
      <vt:lpstr>التفكير</vt:lpstr>
      <vt:lpstr>الشريحة 17</vt:lpstr>
      <vt:lpstr>و تنقسم سرعة رد الفعل ألى </vt:lpstr>
      <vt:lpstr>سرعة رد الفعل</vt:lpstr>
    </vt:vector>
  </TitlesOfParts>
  <Company>DamasGate.com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العقلية</dc:title>
  <dc:creator>Hp</dc:creator>
  <cp:lastModifiedBy>Hp</cp:lastModifiedBy>
  <cp:revision>15</cp:revision>
  <dcterms:created xsi:type="dcterms:W3CDTF">2015-12-25T07:10:12Z</dcterms:created>
  <dcterms:modified xsi:type="dcterms:W3CDTF">2015-12-25T12:06:36Z</dcterms:modified>
</cp:coreProperties>
</file>